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0606"/>
    <a:srgbClr val="F83030"/>
    <a:srgbClr val="AD0B0B"/>
    <a:srgbClr val="B31313"/>
    <a:srgbClr val="C11515"/>
    <a:srgbClr val="E41818"/>
    <a:srgbClr val="E21A1A"/>
    <a:srgbClr val="1F2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6BCD3-EBCA-4AFB-BE76-281C5F049D9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F519A-BA0E-4FEF-8574-AAB29E81C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10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FF682-2DAE-B2B4-1681-6A21266AF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A0680F-A0B5-B7F9-D05E-F73D11957C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B85AA-1E91-E2C9-239D-08836E5CC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FDFAA-825D-4A6F-94B6-565B98B68CFD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87FD4-1E62-BEB7-EDAD-0F4150919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23BA6-C6E9-4513-EFEE-975531F47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47C1F-5884-49A3-BB67-A34DFF71C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12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4102F-1934-6AF3-60D3-C8C19B6AD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3D41EB-ABBA-04E1-B841-69AB442139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F8F7B-FFE3-1E82-2A93-8E1986F39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FDFAA-825D-4A6F-94B6-565B98B68CFD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5A497-64E1-2061-8DEA-29900C19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39FF5-F0EC-2852-AC41-E2A4DEB9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47C1F-5884-49A3-BB67-A34DFF71C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92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345635-E0BE-25A6-E782-4409111FB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D817AD-8C15-50CC-DC47-A03CD20039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4792E-79FB-6910-9532-24CFCEAF2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FDFAA-825D-4A6F-94B6-565B98B68CFD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67811-C062-886F-3C55-105C8701D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61086-EEBB-D3D5-49BA-37F25EDCC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47C1F-5884-49A3-BB67-A34DFF71C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60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15848-09B4-069F-424C-56DC80DC1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EEB0-5893-0CEE-30B7-8B70319D3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2A3DB-9161-DC0E-6C25-555B43E0C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FDFAA-825D-4A6F-94B6-565B98B68CFD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69FAA-A252-32E2-9281-E2DF0D277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56055-8734-D014-C0A2-FB72D001A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47C1F-5884-49A3-BB67-A34DFF71C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0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D6D3-9C8B-4C3D-39FB-B61E92C4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951C0-06C1-F955-731B-0EEC80E04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C6528-47A7-0C1D-F650-E7C265853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FDFAA-825D-4A6F-94B6-565B98B68CFD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4AFC7-697B-C1C7-CC3F-DEDA8D7ED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C38C1-D04A-8872-A1A4-49B621777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47C1F-5884-49A3-BB67-A34DFF71C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99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D8C25-F265-3E5E-8E48-4F3AE60F3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3CEC7-3766-E82F-5800-327EC6586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B57DC-AF91-EF3D-3E2C-3F7E0ACC6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FB5E30-8716-F193-FEDD-14A37CCDF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FDFAA-825D-4A6F-94B6-565B98B68CFD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3877E-5973-D95F-8245-78E53D52E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EDE1F-236B-3125-EEDD-47B257E90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47C1F-5884-49A3-BB67-A34DFF71C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82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2C2D4-A6A5-05FC-6ADC-30548B65C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401BC-3492-38FB-9E31-E281CD0D9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CF311-504D-7E2F-BEBC-D7945B553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9779B2-40ED-5ACF-5815-825EF505A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85E1E6-6B04-10D2-6C21-14F8EBAA09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59603F-69B8-0767-1599-E62D60928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FDFAA-825D-4A6F-94B6-565B98B68CFD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0BD23E-8A7C-88E2-76C3-48598A0C8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220AC1-56E1-EC79-946D-66FAC2EE8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47C1F-5884-49A3-BB67-A34DFF71C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35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4BBBB-FB1E-4303-08A7-7C11A0D0A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1A737F-1063-33EE-A046-E25F4FAC2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FDFAA-825D-4A6F-94B6-565B98B68CFD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425E1-68FE-A9EE-6F5F-5805D37D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310E1F-E216-3046-1421-21BD38727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47C1F-5884-49A3-BB67-A34DFF71C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77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6B4E9D-08DD-1E92-6E1E-FE3CFCEFB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FDFAA-825D-4A6F-94B6-565B98B68CFD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76F6-9B48-9D1B-9724-DD7CBEB75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6D424-4456-7C65-5E26-0F38FA8D0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47C1F-5884-49A3-BB67-A34DFF71C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68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5420C-DF05-7A7F-4439-C53A458C4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C9BC3-86F6-E90B-ACA7-D2E7485F8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6B3AF7-CC06-C292-9798-1129FD63C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9DE451-5305-D21A-50F8-8036490BB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FDFAA-825D-4A6F-94B6-565B98B68CFD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7CAB4B-54F5-C4C8-0639-36267B8BE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7FA82-4487-156E-6931-74ABEEC14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47C1F-5884-49A3-BB67-A34DFF71C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4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3C24D-54E3-7206-1E3E-D72C599DA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536259-5F2E-1E64-9905-CBFA9D1A39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63D53E-F6B0-06DC-720C-43EB5D726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09F8A-A06F-AE50-0C6E-374DE0B30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FDFAA-825D-4A6F-94B6-565B98B68CFD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5DF1C-0559-2B6C-1CFD-A493F4006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5B236-2F89-A2B5-D7D2-A7BFAE431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47C1F-5884-49A3-BB67-A34DFF71C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24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D0B0B">
                <a:lumMod val="100000"/>
              </a:srgbClr>
            </a:gs>
            <a:gs pos="23000">
              <a:srgbClr val="F83030">
                <a:lumMod val="85000"/>
                <a:lumOff val="15000"/>
              </a:srgbClr>
            </a:gs>
            <a:gs pos="69000">
              <a:srgbClr val="AE0606">
                <a:lumMod val="69000"/>
                <a:lumOff val="31000"/>
              </a:srgbClr>
            </a:gs>
            <a:gs pos="97000">
              <a:srgbClr val="FF0000">
                <a:alpha val="90000"/>
                <a:lumMod val="100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599DEF-9483-726E-4D21-09D7BE891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12150-E4F0-0D36-6F44-CD391FEBA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E4A07-227D-8CFE-D261-1B68C059A3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0FDFAA-825D-4A6F-94B6-565B98B68CFD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DD54F-6AF4-40D5-5B39-627C0953C2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87F82-CCF5-9DE2-AAE1-F46C80C12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747C1F-5884-49A3-BB67-A34DFF71C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6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evator GIFs | Tenor">
            <a:extLst>
              <a:ext uri="{FF2B5EF4-FFF2-40B4-BE49-F238E27FC236}">
                <a16:creationId xmlns:a16="http://schemas.microsoft.com/office/drawing/2014/main" id="{CB35AE19-0DCF-962D-2DC9-1CF7A6C6A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28" y="2119312"/>
            <a:ext cx="20955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ashing Machine GIFs | Tenor">
            <a:extLst>
              <a:ext uri="{FF2B5EF4-FFF2-40B4-BE49-F238E27FC236}">
                <a16:creationId xmlns:a16="http://schemas.microsoft.com/office/drawing/2014/main" id="{7527C81D-21F9-CA03-2437-8B4B77442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2409824"/>
            <a:ext cx="20955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st Smart Lights 2018 Ultimate Comparison | Smart Home Solver">
            <a:extLst>
              <a:ext uri="{FF2B5EF4-FFF2-40B4-BE49-F238E27FC236}">
                <a16:creationId xmlns:a16="http://schemas.microsoft.com/office/drawing/2014/main" id="{D2D02C7D-15CB-3910-4CE4-1F5CB3D27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913" y="2143124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53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0" name="Picture 16" descr="TowerPro SG 90 Micro Servo Motor : Amazon.in: Industrial &amp; Scientific">
            <a:extLst>
              <a:ext uri="{FF2B5EF4-FFF2-40B4-BE49-F238E27FC236}">
                <a16:creationId xmlns:a16="http://schemas.microsoft.com/office/drawing/2014/main" id="{57EC250E-BDB1-36C9-51C5-918A758FD8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332" y="479904"/>
            <a:ext cx="2918344" cy="241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Robocraze Single shaft BO Motor | Single Shaft Smart Car/Robot | Electronic  Hobby and Projects | Gear Motor for Robotic Vehicles- Black and Yellow- ...">
            <a:extLst>
              <a:ext uri="{FF2B5EF4-FFF2-40B4-BE49-F238E27FC236}">
                <a16:creationId xmlns:a16="http://schemas.microsoft.com/office/drawing/2014/main" id="{BEB940D9-5AE8-34CA-DCBA-2680D6C6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988" y="553528"/>
            <a:ext cx="2496269" cy="249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L298N 2A Motor Driver Module">
            <a:extLst>
              <a:ext uri="{FF2B5EF4-FFF2-40B4-BE49-F238E27FC236}">
                <a16:creationId xmlns:a16="http://schemas.microsoft.com/office/drawing/2014/main" id="{71BA022A-B85C-5837-C2A0-553AB4465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60" y="3305354"/>
            <a:ext cx="3259348" cy="325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961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4FBBA-FAD0-C2E4-4A2F-A5D8D5E37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51" y="-350233"/>
            <a:ext cx="9692640" cy="1325562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Types of Communication </a:t>
            </a:r>
            <a:endParaRPr lang="en-US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7" name="Picture 6" descr="A diagram of a computer communication system&#10;&#10;AI-generated content may be incorrect.">
            <a:extLst>
              <a:ext uri="{FF2B5EF4-FFF2-40B4-BE49-F238E27FC236}">
                <a16:creationId xmlns:a16="http://schemas.microsoft.com/office/drawing/2014/main" id="{29DC85C2-19AA-6FD1-7762-AB791D1F4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51" y="2152615"/>
            <a:ext cx="6246183" cy="31230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11B4E2-4C99-6A4A-9878-D4E74433BDA0}"/>
              </a:ext>
            </a:extLst>
          </p:cNvPr>
          <p:cNvSpPr txBox="1"/>
          <p:nvPr/>
        </p:nvSpPr>
        <p:spPr>
          <a:xfrm>
            <a:off x="1239851" y="1172932"/>
            <a:ext cx="5675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Serial UART</a:t>
            </a:r>
            <a:br>
              <a:rPr lang="en-GB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</a:br>
            <a:r>
              <a:rPr lang="en-GB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Universal Asynchronous Receiver/Transmitter</a:t>
            </a:r>
            <a:endParaRPr lang="en-US" sz="2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52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45860055-D314-BDD9-9F74-01CB86050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20" y="1818683"/>
            <a:ext cx="4952772" cy="35990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43332F-989B-A16D-8561-1E03AEC90352}"/>
              </a:ext>
            </a:extLst>
          </p:cNvPr>
          <p:cNvSpPr txBox="1"/>
          <p:nvPr/>
        </p:nvSpPr>
        <p:spPr>
          <a:xfrm>
            <a:off x="983411" y="690113"/>
            <a:ext cx="25779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I2C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Inter-Integrated Circuit</a:t>
            </a:r>
            <a:br>
              <a:rPr lang="en-US" b="0" i="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Master to slave</a:t>
            </a:r>
            <a:endParaRPr lang="en-US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9220" name="Picture 4" descr="Introduction to I2C - Single Master Single Slave">
            <a:extLst>
              <a:ext uri="{FF2B5EF4-FFF2-40B4-BE49-F238E27FC236}">
                <a16:creationId xmlns:a16="http://schemas.microsoft.com/office/drawing/2014/main" id="{689ACB6C-66B0-E137-9F8A-0E696F134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108" y="3047357"/>
            <a:ext cx="2329933" cy="114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5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ntroduction to SPI - Master and Slave">
            <a:extLst>
              <a:ext uri="{FF2B5EF4-FFF2-40B4-BE49-F238E27FC236}">
                <a16:creationId xmlns:a16="http://schemas.microsoft.com/office/drawing/2014/main" id="{9EABED43-FE6E-D7D6-9BC5-46F934876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27" y="3151909"/>
            <a:ext cx="3269051" cy="152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ntroduction to SPI - Multiple Slave Configuration Separate Slave Select">
            <a:extLst>
              <a:ext uri="{FF2B5EF4-FFF2-40B4-BE49-F238E27FC236}">
                <a16:creationId xmlns:a16="http://schemas.microsoft.com/office/drawing/2014/main" id="{E5D2CCBF-A483-5F53-6F82-A94F7B093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42610"/>
            <a:ext cx="3613569" cy="370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F354BD-2F15-4D21-ED33-445FF843E688}"/>
              </a:ext>
            </a:extLst>
          </p:cNvPr>
          <p:cNvSpPr txBox="1"/>
          <p:nvPr/>
        </p:nvSpPr>
        <p:spPr>
          <a:xfrm>
            <a:off x="983411" y="690113"/>
            <a:ext cx="291938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SPI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Serial Peripheral Interface</a:t>
            </a:r>
            <a:br>
              <a:rPr lang="en-US" b="0" i="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Master to slave</a:t>
            </a:r>
            <a:endParaRPr lang="en-US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296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No alternative text description for this image">
            <a:extLst>
              <a:ext uri="{FF2B5EF4-FFF2-40B4-BE49-F238E27FC236}">
                <a16:creationId xmlns:a16="http://schemas.microsoft.com/office/drawing/2014/main" id="{DC3B935B-0F69-8603-38FC-BD83ABB64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32" y="5715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700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text on a white background">
            <a:extLst>
              <a:ext uri="{FF2B5EF4-FFF2-40B4-BE49-F238E27FC236}">
                <a16:creationId xmlns:a16="http://schemas.microsoft.com/office/drawing/2014/main" id="{64F460B4-682A-192E-AE22-DE42E15ED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312" y="309898"/>
            <a:ext cx="3493458" cy="1206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F09647-44DE-5F14-726B-F3F02B32A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1659093"/>
            <a:ext cx="8911087" cy="475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36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00115BA-86D3-4AF4-C31D-3C85CD0C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035" y="556811"/>
            <a:ext cx="8411749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64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F6C353-6013-BB51-0F1B-933E20A37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535" y="2574994"/>
            <a:ext cx="9692640" cy="1325562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Now lets have a look of some projects</a:t>
            </a:r>
            <a:endParaRPr lang="en-US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491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3B87-1A32-ECE3-BEC7-86438AE5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745" y="23380"/>
            <a:ext cx="9692640" cy="1325562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What is a Microcontroller ???</a:t>
            </a:r>
            <a:endParaRPr lang="en-US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2050" name="Picture 2" descr="Microcontroller vs Microprocessor | Embedded Wala">
            <a:extLst>
              <a:ext uri="{FF2B5EF4-FFF2-40B4-BE49-F238E27FC236}">
                <a16:creationId xmlns:a16="http://schemas.microsoft.com/office/drawing/2014/main" id="{33EE25BE-F0C9-1BB9-050D-F398E046A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069" y="2014207"/>
            <a:ext cx="7567991" cy="425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57A7CD-6387-5579-D3AB-BA33CA1DE6FF}"/>
              </a:ext>
            </a:extLst>
          </p:cNvPr>
          <p:cNvSpPr txBox="1"/>
          <p:nvPr/>
        </p:nvSpPr>
        <p:spPr>
          <a:xfrm>
            <a:off x="753873" y="1164276"/>
            <a:ext cx="814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"tiny computer on a single chip" that can be programmed to do one specific task.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803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3C0C-FDDB-AF8F-2A0D-6605CBE91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Arduino</a:t>
            </a:r>
            <a:endParaRPr lang="en-US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074" name="Picture 2" descr="Need help choosing the right Arduino?">
            <a:extLst>
              <a:ext uri="{FF2B5EF4-FFF2-40B4-BE49-F238E27FC236}">
                <a16:creationId xmlns:a16="http://schemas.microsoft.com/office/drawing/2014/main" id="{2F1EE536-9E93-EB87-2D09-89CF181E2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932" y="1690688"/>
            <a:ext cx="9386135" cy="371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147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E7A715-4B51-020C-90C6-BDCB5FF0C555}"/>
              </a:ext>
            </a:extLst>
          </p:cNvPr>
          <p:cNvSpPr txBox="1"/>
          <p:nvPr/>
        </p:nvSpPr>
        <p:spPr>
          <a:xfrm>
            <a:off x="931653" y="507216"/>
            <a:ext cx="4580100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Why Arduino ??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</a:rPr>
              <a:t>open-source electronics platform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Easy to learn,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huge community,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affordable,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cross-platform</a:t>
            </a:r>
            <a:endParaRPr lang="en-US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026" name="Picture 2" descr="Simple 1,000+ Arduino Projects for Beginners - Hackster.io">
            <a:extLst>
              <a:ext uri="{FF2B5EF4-FFF2-40B4-BE49-F238E27FC236}">
                <a16:creationId xmlns:a16="http://schemas.microsoft.com/office/drawing/2014/main" id="{B8F385C7-3EF2-D9B9-6F79-0BC685A5C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524" y="3244609"/>
            <a:ext cx="3735237" cy="21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Radar Project - Ultrasonic Based Radar - Connection and Code -  Robu.in | Indian Online Store | RC Hobby | Robotics">
            <a:extLst>
              <a:ext uri="{FF2B5EF4-FFF2-40B4-BE49-F238E27FC236}">
                <a16:creationId xmlns:a16="http://schemas.microsoft.com/office/drawing/2014/main" id="{D6AC899A-82BC-DC03-207D-911475F85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476" y="3037844"/>
            <a:ext cx="45720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293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BC42A-AABD-CC08-965D-909B6B56B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816"/>
            <a:ext cx="9692640" cy="1325562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Before we jump into Arduino</a:t>
            </a:r>
            <a:endParaRPr lang="en-US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2050" name="Picture 2" descr="Breadboard - Wikipedia">
            <a:extLst>
              <a:ext uri="{FF2B5EF4-FFF2-40B4-BE49-F238E27FC236}">
                <a16:creationId xmlns:a16="http://schemas.microsoft.com/office/drawing/2014/main" id="{DD28F677-3BA7-A10E-9BCD-7F1BCB737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285" y="1755352"/>
            <a:ext cx="3313667" cy="242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3300uF 25V Electrolytic Capacitor">
            <a:extLst>
              <a:ext uri="{FF2B5EF4-FFF2-40B4-BE49-F238E27FC236}">
                <a16:creationId xmlns:a16="http://schemas.microsoft.com/office/drawing/2014/main" id="{0CE8A5E0-5BEE-22DE-5230-8348D4C68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739" y="1691322"/>
            <a:ext cx="2511545" cy="251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Resistors Work">
            <a:extLst>
              <a:ext uri="{FF2B5EF4-FFF2-40B4-BE49-F238E27FC236}">
                <a16:creationId xmlns:a16="http://schemas.microsoft.com/office/drawing/2014/main" id="{4DB8F761-FC4F-AE7A-3BF8-CDD75F358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285" y="4610663"/>
            <a:ext cx="3313667" cy="188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ight-emitting diode - Wikipedia">
            <a:extLst>
              <a:ext uri="{FF2B5EF4-FFF2-40B4-BE49-F238E27FC236}">
                <a16:creationId xmlns:a16="http://schemas.microsoft.com/office/drawing/2014/main" id="{087CA07D-E9D7-B9C0-5B07-1E0C958FD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425" y="4610663"/>
            <a:ext cx="238125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329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797E2-847A-B577-965D-B4F18B195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10485"/>
            <a:ext cx="9692640" cy="1325562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Anatomy of Arduino UNO</a:t>
            </a:r>
            <a:endParaRPr lang="en-US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074" name="Picture 2" descr="Arduino Pin Configuration: A Detailed Guide (2021) | Robu.in">
            <a:extLst>
              <a:ext uri="{FF2B5EF4-FFF2-40B4-BE49-F238E27FC236}">
                <a16:creationId xmlns:a16="http://schemas.microsoft.com/office/drawing/2014/main" id="{3F5E0CB4-F109-1C21-7EB4-CDA74C699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464" y="1690688"/>
            <a:ext cx="5949461" cy="483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996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What is the Difference Between Analog and Digital Pins in Arduino?">
            <a:extLst>
              <a:ext uri="{FF2B5EF4-FFF2-40B4-BE49-F238E27FC236}">
                <a16:creationId xmlns:a16="http://schemas.microsoft.com/office/drawing/2014/main" id="{DD240AF2-55E3-EE58-DDFE-8B741084E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148" y="1082531"/>
            <a:ext cx="93059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BB3B62-3B8E-FE4D-AAC3-998033F4F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62" y="-97487"/>
            <a:ext cx="9692640" cy="1325562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Types of I/P and O/P</a:t>
            </a:r>
            <a:endParaRPr lang="en-US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629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asics of Arduino PWM (Pulse Width Modulation)">
            <a:extLst>
              <a:ext uri="{FF2B5EF4-FFF2-40B4-BE49-F238E27FC236}">
                <a16:creationId xmlns:a16="http://schemas.microsoft.com/office/drawing/2014/main" id="{7508DABA-ECB1-9C54-8568-77D6107CD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088" y="1589232"/>
            <a:ext cx="40957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12EB42A-331A-B080-4920-898F590B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98" y="-87312"/>
            <a:ext cx="9692640" cy="1325562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PWM – Pulse Width Modulation</a:t>
            </a:r>
            <a:endParaRPr lang="en-US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098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C-SR04-Ultrasonic Range Finder">
            <a:extLst>
              <a:ext uri="{FF2B5EF4-FFF2-40B4-BE49-F238E27FC236}">
                <a16:creationId xmlns:a16="http://schemas.microsoft.com/office/drawing/2014/main" id="{754BAD56-275E-5049-24CE-4B943B564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64" y="838199"/>
            <a:ext cx="2241072" cy="224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R Sensor Module">
            <a:extLst>
              <a:ext uri="{FF2B5EF4-FFF2-40B4-BE49-F238E27FC236}">
                <a16:creationId xmlns:a16="http://schemas.microsoft.com/office/drawing/2014/main" id="{7E19F32F-D6F7-32CF-1FD6-55D26A8742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6"/>
          <a:stretch/>
        </p:blipFill>
        <p:spPr bwMode="auto">
          <a:xfrm>
            <a:off x="3174675" y="1348334"/>
            <a:ext cx="3432766" cy="224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HT11">
            <a:extLst>
              <a:ext uri="{FF2B5EF4-FFF2-40B4-BE49-F238E27FC236}">
                <a16:creationId xmlns:a16="http://schemas.microsoft.com/office/drawing/2014/main" id="{19018034-B4A3-1005-4C7D-8B88C8C7F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599" y="1081896"/>
            <a:ext cx="2241072" cy="224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uy Sound Detection Module Sensor for Intelligent Vehicle Compatible With  Arduino at Best Price">
            <a:extLst>
              <a:ext uri="{FF2B5EF4-FFF2-40B4-BE49-F238E27FC236}">
                <a16:creationId xmlns:a16="http://schemas.microsoft.com/office/drawing/2014/main" id="{5531543D-6C5B-15A2-F7BF-AE6C28A8D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22" y="3778730"/>
            <a:ext cx="2086155" cy="208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Auslese™ LDR Light Sensor Module Photosensitive Based on LM393 for Arduino  and Other MCU (1) : Amazon.in: Industrial &amp; Scientific">
            <a:extLst>
              <a:ext uri="{FF2B5EF4-FFF2-40B4-BE49-F238E27FC236}">
                <a16:creationId xmlns:a16="http://schemas.microsoft.com/office/drawing/2014/main" id="{3CE17732-F7E5-1E33-F9AE-28256CCCD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186" y="3429000"/>
            <a:ext cx="2544792" cy="254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Raspberry Pi Soil Moisture Sensor Security Circuit and Motion Detector  Electronic Hobby Kit Price in India - Buy Raspberry Pi Soil Moisture Sensor  Security Circuit and Motion Detector Electronic Hobby Kit online">
            <a:extLst>
              <a:ext uri="{FF2B5EF4-FFF2-40B4-BE49-F238E27FC236}">
                <a16:creationId xmlns:a16="http://schemas.microsoft.com/office/drawing/2014/main" id="{8FEE4EEE-C547-6002-6086-2100D85A9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65" y="3484843"/>
            <a:ext cx="28575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3BDEA2D-73FA-F492-24F8-7844CC4A3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722" y="-58165"/>
            <a:ext cx="9692640" cy="1325562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Basic Sensors, Actuators, and Drivers</a:t>
            </a:r>
            <a:endParaRPr lang="en-US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443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</TotalTime>
  <Words>104</Words>
  <Application>Microsoft Office PowerPoint</Application>
  <PresentationFormat>Widescreen</PresentationFormat>
  <Paragraphs>21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Bahnschrift SemiBold</vt:lpstr>
      <vt:lpstr>Office Theme</vt:lpstr>
      <vt:lpstr>PowerPoint Presentation</vt:lpstr>
      <vt:lpstr>What is a Microcontroller ???</vt:lpstr>
      <vt:lpstr>Arduino</vt:lpstr>
      <vt:lpstr>PowerPoint Presentation</vt:lpstr>
      <vt:lpstr>Before we jump into Arduino</vt:lpstr>
      <vt:lpstr>Anatomy of Arduino UNO</vt:lpstr>
      <vt:lpstr>Types of I/P and O/P</vt:lpstr>
      <vt:lpstr>PWM – Pulse Width Modulation</vt:lpstr>
      <vt:lpstr>Basic Sensors, Actuators, and Drivers</vt:lpstr>
      <vt:lpstr>PowerPoint Presentation</vt:lpstr>
      <vt:lpstr>Types of Communication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Now lets have a look of some projects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Kishore Priyan S</dc:creator>
  <cp:lastModifiedBy>Kishore Priyan S</cp:lastModifiedBy>
  <cp:revision>6</cp:revision>
  <dcterms:created xsi:type="dcterms:W3CDTF">2025-08-28T12:32:20Z</dcterms:created>
  <dcterms:modified xsi:type="dcterms:W3CDTF">2025-08-30T08:08:00Z</dcterms:modified>
</cp:coreProperties>
</file>